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</p:sldMasterIdLst>
  <p:notesMasterIdLst>
    <p:notesMasterId r:id="rId12"/>
  </p:notesMasterIdLst>
  <p:sldIdLst>
    <p:sldId id="366" r:id="rId3"/>
    <p:sldId id="357" r:id="rId4"/>
    <p:sldId id="371" r:id="rId5"/>
    <p:sldId id="372" r:id="rId6"/>
    <p:sldId id="373" r:id="rId7"/>
    <p:sldId id="375" r:id="rId8"/>
    <p:sldId id="374" r:id="rId9"/>
    <p:sldId id="376" r:id="rId10"/>
    <p:sldId id="37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660066"/>
    <a:srgbClr val="0000CC"/>
    <a:srgbClr val="33CCFF"/>
    <a:srgbClr val="FF7C80"/>
    <a:srgbClr val="99CCFF"/>
    <a:srgbClr val="66CC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01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47F1F34-1836-4B0A-866B-C11F61CD9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53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C8CE7E-3245-42A1-AA27-2461BEA5A5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D8B223C-2553-495E-8FF5-97DD28D9CAAF}" type="slidenum">
              <a:rPr lang="en-US" sz="1200"/>
              <a:pPr algn="r"/>
              <a:t>1</a:t>
            </a:fld>
            <a:endParaRPr lang="en-US" sz="12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14141-1CFC-4C44-B4D7-CE7904A1B3D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E0C0CD2-2E93-4B8A-A40C-367AB4F6E790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sz="1200">
              <a:latin typeface="+mn-lt"/>
            </a:endParaRPr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24A6B1-541A-4FE4-82B3-82F891891DE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5CB80F0-5B77-4672-BF8F-411DD0EB08EC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sz="1200">
              <a:latin typeface="+mn-lt"/>
            </a:endParaRPr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946CE0-B18A-4971-A3C0-D4D6049EF0F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0036054-EDDA-4537-B912-1EC182FA9EEE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>
              <a:latin typeface="+mn-lt"/>
            </a:endParaRP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DF6EB-F1D1-485B-A5E8-13359163A6C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2E0231B-496B-4E27-A1A2-709EA34D83E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 sz="1200">
              <a:latin typeface="+mn-lt"/>
            </a:endParaRP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F6521-1193-4502-82AE-60319FDE0F8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8EDD69-AD6A-411F-BB18-0E5A0F837F30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 sz="1200">
              <a:latin typeface="+mn-lt"/>
            </a:endParaRP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4F1E42-EA49-434F-8970-617F577FAC0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E012707-7628-42DD-865C-56405E2FE7A3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en-US" sz="1200">
              <a:latin typeface="+mn-lt"/>
            </a:endParaRPr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191C71-6185-4880-9B6E-2B0643FA302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5BF265B-372F-4905-B55B-AF70475AFF21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sz="1200">
              <a:latin typeface="+mn-lt"/>
            </a:endParaRP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42818-F31B-4C54-9D2B-7F7BC79723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098" name="Rectangle 1031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317C036-3C72-44C9-B6D3-1B61685D1488}" type="slidenum">
              <a:rPr lang="en-US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US" sz="1200">
              <a:latin typeface="+mn-lt"/>
            </a:endParaRPr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990C5-3BB0-42D5-AB16-2A347660D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1C92-6848-4392-9803-FF698D4BF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D1AEF-06F4-4FF2-9970-17DAAA02C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F03D5-C372-429E-9549-DDC4C0742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33D9E-B44A-4EAC-8030-F75A6F5F1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81436-B66D-432D-8361-A98F9AD9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FEFB6-BD88-4CBB-B51A-F20355480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80589-761D-421F-8C2A-E5817A5E0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F2EC-5CFC-45CE-834C-92CCD576D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BBEB-C570-4DBB-B08A-48C595BB9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53985-E220-4B65-952A-40DB07981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E334C-BF4F-40A3-96EC-6F9E13083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26E0E-62EE-433A-BC28-6139F166D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6EF32-807C-4FBB-BE48-2AB62DCF3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B550A-1D20-495B-9903-50F57F4ED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FE3F-66C6-4B35-AC5C-8EFF36B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E18F6-DD13-4B20-91CB-CCF931808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1BCAC-A824-4A98-BE9C-7D4CD601C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B4FA4-DE06-4EA1-BD10-F79254F05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AA4EE7-081C-4102-8FC6-6C51155EA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8F6C-741E-4605-A2C6-3547CAE01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2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15CC4-7320-4D6E-BA77-0F6ABDFA8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32324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4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6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7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8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9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0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1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2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3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4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5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6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7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8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9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6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0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1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2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3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4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5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6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7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8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9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0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1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2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3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4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5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6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7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8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59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0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1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2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3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4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5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6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7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8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69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0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1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2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3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4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5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6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7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8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79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0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1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2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3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4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5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6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7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8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89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0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1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2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3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4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5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6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7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8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299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0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1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2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3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4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5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6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7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8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09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0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1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2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3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4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5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6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7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8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19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0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1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2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3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4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5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6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7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8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29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0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1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2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3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4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5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6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7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8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39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0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1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2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3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4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5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6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7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8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49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0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1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2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3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4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5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6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7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8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59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0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1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2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3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4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5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6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7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8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69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0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1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2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3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4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5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6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7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8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79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0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1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2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3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4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5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6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7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8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89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0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1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2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3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4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5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6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7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8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399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0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1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2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3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4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5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6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7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8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09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0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1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2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3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4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5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6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7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8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19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0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1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2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3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4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5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6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7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8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29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0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1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2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3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4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5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6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7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438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2051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9" name="Rectangle 22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" name="Rectangle 2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1" name="Rectangle 2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E6C218E4-EB3F-46CD-82E2-70F37B689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2396CC8D-1A9C-43CB-8C65-E6130537A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Title Placeholder 4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19200"/>
          </a:xfrm>
          <a:prstGeom prst="rect">
            <a:avLst/>
          </a:prstGeom>
          <a:noFill/>
          <a:ln w="6350" cap="rnd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>
          <a:solidFill>
            <a:schemeClr val="tx2"/>
          </a:solidFill>
          <a:latin typeface="+mn-lt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>
          <a:solidFill>
            <a:schemeClr val="tx1"/>
          </a:solidFill>
          <a:latin typeface="+mn-lt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>
          <a:solidFill>
            <a:schemeClr val="tx1"/>
          </a:solidFill>
          <a:latin typeface="+mn-lt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5pPr>
      <a:lvl6pPr marL="20113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6pPr>
      <a:lvl7pPr marL="24685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7pPr>
      <a:lvl8pPr marL="29257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8pPr>
      <a:lvl9pPr marL="33829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39750" y="3159125"/>
            <a:ext cx="80279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LẶP VỚI SỐ LẦN CHƯA BIẾT TRƯỚC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364163" y="5734050"/>
            <a:ext cx="230346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200"/>
              <a:t>Thời gian 2 tiết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755650" y="1196975"/>
            <a:ext cx="23034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000" dirty="0" smtClean="0">
                <a:solidFill>
                  <a:srgbClr val="00FF00"/>
                </a:solidFill>
              </a:rPr>
              <a:t>BÀI </a:t>
            </a:r>
            <a:r>
              <a:rPr lang="en-US" sz="3000" dirty="0">
                <a:solidFill>
                  <a:srgbClr val="00FF00"/>
                </a:solidFill>
              </a:rPr>
              <a:t>8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3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56" grpId="0"/>
      <p:bldP spid="276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445447" name="Picture 7" descr="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1052513"/>
            <a:ext cx="871378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5448" name="Rectangle 8"/>
          <p:cNvSpPr>
            <a:spLocks noChangeArrowheads="1"/>
          </p:cNvSpPr>
          <p:nvPr/>
        </p:nvSpPr>
        <p:spPr bwMode="auto">
          <a:xfrm>
            <a:off x="179388" y="333375"/>
            <a:ext cx="33131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sp>
        <p:nvSpPr>
          <p:cNvPr id="445450" name="AutoShape 10"/>
          <p:cNvSpPr>
            <a:spLocks/>
          </p:cNvSpPr>
          <p:nvPr/>
        </p:nvSpPr>
        <p:spPr bwMode="auto">
          <a:xfrm>
            <a:off x="3563938" y="2997200"/>
            <a:ext cx="4824412" cy="928688"/>
          </a:xfrm>
          <a:prstGeom prst="accentBorderCallout2">
            <a:avLst>
              <a:gd name="adj1" fmla="val 12306"/>
              <a:gd name="adj2" fmla="val -1579"/>
              <a:gd name="adj3" fmla="val 12306"/>
              <a:gd name="adj4" fmla="val -20074"/>
              <a:gd name="adj5" fmla="val -5981"/>
              <a:gd name="adj6" fmla="val -30306"/>
            </a:avLst>
          </a:prstGeom>
          <a:solidFill>
            <a:schemeClr val="tx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>
                <a:solidFill>
                  <a:srgbClr val="660066"/>
                </a:solidFill>
              </a:rPr>
              <a:t>* Lần lượt thay điều kiện </a:t>
            </a:r>
            <a:r>
              <a:rPr lang="en-US">
                <a:solidFill>
                  <a:srgbClr val="0000CC"/>
                </a:solidFill>
              </a:rPr>
              <a:t>sai_so</a:t>
            </a:r>
            <a:r>
              <a:rPr lang="en-US">
                <a:solidFill>
                  <a:srgbClr val="660066"/>
                </a:solidFill>
              </a:rPr>
              <a:t> bằng các giá trị 0.005; 0.002; 0.001, ta nhận các kết quả khác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8" grpId="0" animBg="1"/>
      <p:bldP spid="4454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971550" y="1700213"/>
            <a:ext cx="6940550" cy="1944687"/>
          </a:xfrm>
          <a:prstGeom prst="cloudCallout">
            <a:avLst>
              <a:gd name="adj1" fmla="val -36574"/>
              <a:gd name="adj2" fmla="val 101755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600" i="1">
                <a:solidFill>
                  <a:srgbClr val="0000CC"/>
                </a:solidFill>
              </a:rPr>
              <a:t>Viết chương trình tính tổng T.</a:t>
            </a:r>
          </a:p>
          <a:p>
            <a:pPr algn="ctr"/>
            <a:r>
              <a:rPr lang="en-US" sz="1600" i="1">
                <a:solidFill>
                  <a:srgbClr val="0000CC"/>
                </a:solidFill>
              </a:rPr>
              <a:t>S=1 + 2 + 3 + … + n</a:t>
            </a:r>
          </a:p>
          <a:p>
            <a:pPr>
              <a:buFontTx/>
              <a:buChar char="•"/>
            </a:pPr>
            <a:r>
              <a:rPr lang="en-US" sz="1600" i="1">
                <a:solidFill>
                  <a:srgbClr val="0000CC"/>
                </a:solidFill>
              </a:rPr>
              <a:t> Cần cộng bao nhiêu số tự nhiên để ta nhận được tổng Tn nhỏ nhất lớn hơn 1000.</a:t>
            </a:r>
          </a:p>
          <a:p>
            <a:pPr>
              <a:buFontTx/>
              <a:buChar char="•"/>
            </a:pPr>
            <a:r>
              <a:rPr lang="en-US" sz="1600" i="1">
                <a:solidFill>
                  <a:srgbClr val="0000CC"/>
                </a:solidFill>
              </a:rPr>
              <a:t> Tính tổng S</a:t>
            </a:r>
          </a:p>
        </p:txBody>
      </p:sp>
      <p:pic>
        <p:nvPicPr>
          <p:cNvPr id="12291" name="Picture 3" descr="j02321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430713"/>
            <a:ext cx="206851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523875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 DỤ </a:t>
            </a:r>
            <a:r>
              <a:rPr lang="en-U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5860" name="Rectangle 4"/>
          <p:cNvSpPr>
            <a:spLocks noChangeArrowheads="1"/>
          </p:cNvSpPr>
          <p:nvPr/>
        </p:nvSpPr>
        <p:spPr bwMode="auto">
          <a:xfrm>
            <a:off x="179388" y="333375"/>
            <a:ext cx="33131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pic>
        <p:nvPicPr>
          <p:cNvPr id="505862" name="Picture 6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1052513"/>
            <a:ext cx="8496300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0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" descr="j02321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4430713"/>
            <a:ext cx="206851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588962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VÍ  DỤ </a:t>
            </a:r>
            <a:r>
              <a:rPr lang="en-US" sz="32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3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92275" y="1196975"/>
            <a:ext cx="6940550" cy="2303463"/>
            <a:chOff x="1066" y="754"/>
            <a:chExt cx="4372" cy="1451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1066" y="754"/>
              <a:ext cx="4372" cy="1451"/>
            </a:xfrm>
            <a:prstGeom prst="cloudCallout">
              <a:avLst>
                <a:gd name="adj1" fmla="val -46958"/>
                <a:gd name="adj2" fmla="val 99968"/>
              </a:avLst>
            </a:prstGeom>
            <a:gradFill rotWithShape="1">
              <a:gsLst>
                <a:gs pos="0">
                  <a:schemeClr val="tx1"/>
                </a:gs>
                <a:gs pos="100000">
                  <a:srgbClr val="FF33CC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i="1">
                  <a:solidFill>
                    <a:srgbClr val="0000CC"/>
                  </a:solidFill>
                </a:rPr>
                <a:t>Viết chương trình tính tổng T.</a:t>
              </a:r>
            </a:p>
            <a:p>
              <a:pPr algn="ctr"/>
              <a:endParaRPr lang="en-US" i="1">
                <a:solidFill>
                  <a:srgbClr val="0000CC"/>
                </a:solidFill>
              </a:endParaRPr>
            </a:p>
            <a:p>
              <a:pPr algn="ctr"/>
              <a:endParaRPr lang="en-US" i="1">
                <a:solidFill>
                  <a:srgbClr val="0000CC"/>
                </a:solidFill>
              </a:endParaRPr>
            </a:p>
            <a:p>
              <a:pPr algn="ctr"/>
              <a:endParaRPr lang="en-US" i="1">
                <a:solidFill>
                  <a:srgbClr val="0000CC"/>
                </a:solidFill>
              </a:endParaRPr>
            </a:p>
            <a:p>
              <a:pPr algn="ctr"/>
              <a:endParaRPr lang="en-US" i="1">
                <a:solidFill>
                  <a:srgbClr val="0000CC"/>
                </a:solidFill>
              </a:endParaRPr>
            </a:p>
            <a:p>
              <a:pPr algn="ctr"/>
              <a:endParaRPr lang="en-US" i="1">
                <a:solidFill>
                  <a:srgbClr val="0000CC"/>
                </a:solidFill>
              </a:endParaRPr>
            </a:p>
          </p:txBody>
        </p:sp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2336" y="1344"/>
            <a:ext cx="1758" cy="4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6" imgW="1409400" imgH="393480" progId="Equation.3">
                    <p:embed/>
                  </p:oleObj>
                </mc:Choice>
                <mc:Fallback>
                  <p:oleObj name="Equation" r:id="rId6" imgW="1409400" imgH="393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6" y="1344"/>
                          <a:ext cx="1758" cy="491"/>
                        </a:xfrm>
                        <a:prstGeom prst="rect">
                          <a:avLst/>
                        </a:prstGeom>
                        <a:gradFill rotWithShape="1">
                          <a:gsLst>
                            <a:gs pos="0">
                              <a:srgbClr val="33CCFF"/>
                            </a:gs>
                            <a:gs pos="50000">
                              <a:schemeClr val="tx2"/>
                            </a:gs>
                            <a:gs pos="100000">
                              <a:srgbClr val="33CCFF"/>
                            </a:gs>
                          </a:gsLst>
                          <a:lin ang="5400000" scaled="1"/>
                        </a:gradFill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008" name="Rectangle 8"/>
          <p:cNvSpPr>
            <a:spLocks noChangeArrowheads="1"/>
          </p:cNvSpPr>
          <p:nvPr/>
        </p:nvSpPr>
        <p:spPr bwMode="auto">
          <a:xfrm>
            <a:off x="2771775" y="4005263"/>
            <a:ext cx="6192838" cy="15700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660066"/>
                </a:solidFill>
              </a:rPr>
              <a:t>Yêu cầu:</a:t>
            </a:r>
          </a:p>
          <a:p>
            <a:r>
              <a:rPr lang="en-US" sz="2400" i="1">
                <a:solidFill>
                  <a:srgbClr val="660066"/>
                </a:solidFill>
              </a:rPr>
              <a:t>Viết chương trình theo hai dạng cấu trúc: </a:t>
            </a:r>
          </a:p>
          <a:p>
            <a:pPr algn="ctr"/>
            <a:r>
              <a:rPr lang="en-US" sz="2400" i="1">
                <a:solidFill>
                  <a:srgbClr val="0000CC"/>
                </a:solidFill>
              </a:rPr>
              <a:t>for .. do</a:t>
            </a:r>
          </a:p>
          <a:p>
            <a:pPr algn="ctr"/>
            <a:r>
              <a:rPr lang="en-US" sz="2400" i="1">
                <a:solidFill>
                  <a:srgbClr val="0000CC"/>
                </a:solidFill>
              </a:rPr>
              <a:t>while ..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8147" name="Rectangle 3"/>
          <p:cNvSpPr>
            <a:spLocks noChangeArrowheads="1"/>
          </p:cNvSpPr>
          <p:nvPr/>
        </p:nvSpPr>
        <p:spPr bwMode="auto">
          <a:xfrm>
            <a:off x="179388" y="333375"/>
            <a:ext cx="46085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pic>
        <p:nvPicPr>
          <p:cNvPr id="518148" name="Picture 4" descr="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908050"/>
            <a:ext cx="85693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536363" y="52482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051" name="Rectangle 3"/>
          <p:cNvSpPr>
            <a:spLocks noChangeArrowheads="1"/>
          </p:cNvSpPr>
          <p:nvPr/>
        </p:nvSpPr>
        <p:spPr bwMode="auto">
          <a:xfrm>
            <a:off x="179388" y="333375"/>
            <a:ext cx="3313112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</a:rPr>
              <a:t>Quan sát chương trình</a:t>
            </a:r>
          </a:p>
        </p:txBody>
      </p:sp>
      <p:pic>
        <p:nvPicPr>
          <p:cNvPr id="514053" name="Picture 5" descr="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908050"/>
            <a:ext cx="84978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34925" y="287338"/>
            <a:ext cx="9036050" cy="528637"/>
          </a:xfrm>
          <a:prstGeom prst="rect">
            <a:avLst/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LẶP VÔ HẠN LẦN _ LỖI LẬP TRÌNH CẦN TRÁNH</a:t>
            </a: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827088" y="1125538"/>
            <a:ext cx="6940550" cy="1008062"/>
          </a:xfrm>
          <a:prstGeom prst="cloudCallout">
            <a:avLst>
              <a:gd name="adj1" fmla="val -34491"/>
              <a:gd name="adj2" fmla="val 299764"/>
            </a:avLst>
          </a:prstGeom>
          <a:gradFill rotWithShape="1">
            <a:gsLst>
              <a:gs pos="0">
                <a:schemeClr val="tx1"/>
              </a:gs>
              <a:gs pos="100000">
                <a:srgbClr val="FF33CC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i="1">
                <a:solidFill>
                  <a:srgbClr val="0000CC"/>
                </a:solidFill>
              </a:rPr>
              <a:t>Quan sát đoạn chương trình sau:</a:t>
            </a:r>
          </a:p>
        </p:txBody>
      </p:sp>
      <p:pic>
        <p:nvPicPr>
          <p:cNvPr id="522248" name="Picture 8" descr="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2205038"/>
            <a:ext cx="8424862" cy="437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49" name="Rectangle 9"/>
          <p:cNvSpPr>
            <a:spLocks noChangeArrowheads="1"/>
          </p:cNvSpPr>
          <p:nvPr/>
        </p:nvSpPr>
        <p:spPr bwMode="auto">
          <a:xfrm>
            <a:off x="971550" y="4652963"/>
            <a:ext cx="7200900" cy="12001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660066"/>
                </a:solidFill>
              </a:rPr>
              <a:t>Yêu cầu:</a:t>
            </a:r>
          </a:p>
          <a:p>
            <a:r>
              <a:rPr lang="en-US" sz="2400" i="1">
                <a:solidFill>
                  <a:srgbClr val="660066"/>
                </a:solidFill>
              </a:rPr>
              <a:t>* Hãy cho biết chương trình trên sẽ lặp lại như thế nào? </a:t>
            </a:r>
            <a:endParaRPr lang="en-US" sz="2400" i="1">
              <a:solidFill>
                <a:srgbClr val="0000CC"/>
              </a:solidFill>
            </a:endParaRPr>
          </a:p>
        </p:txBody>
      </p:sp>
      <p:sp>
        <p:nvSpPr>
          <p:cNvPr id="522251" name="Oval 11"/>
          <p:cNvSpPr>
            <a:spLocks noChangeArrowheads="1"/>
          </p:cNvSpPr>
          <p:nvPr/>
        </p:nvSpPr>
        <p:spPr bwMode="auto">
          <a:xfrm>
            <a:off x="6084888" y="3644900"/>
            <a:ext cx="2305050" cy="12969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0000CC"/>
                </a:solidFill>
              </a:rPr>
              <a:t>Vòng lặp vô tận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2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2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1000"/>
                                        <p:tgtEl>
                                          <p:spTgt spid="52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animBg="1"/>
      <p:bldP spid="522249" grpId="0" animBg="1"/>
      <p:bldP spid="5222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0" y="381000"/>
            <a:ext cx="9144000" cy="554038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FFFFFF"/>
              </a:gs>
            </a:gsLst>
            <a:lin ang="2700000" scaled="1"/>
          </a:gradFill>
          <a:ln w="57150" cmpd="thinThick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000" b="1" dirty="0">
                <a:solidFill>
                  <a:srgbClr val="FF0066"/>
                </a:solidFill>
                <a:latin typeface="Arial"/>
              </a:rPr>
              <a:t> </a:t>
            </a:r>
            <a:r>
              <a:rPr lang="en-US" sz="30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GHI NHỚ</a:t>
            </a:r>
            <a:endParaRPr lang="en-US" sz="30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531459" name="Text Box 9"/>
          <p:cNvSpPr txBox="1">
            <a:spLocks noChangeArrowheads="1"/>
          </p:cNvSpPr>
          <p:nvPr/>
        </p:nvSpPr>
        <p:spPr bwMode="auto">
          <a:xfrm>
            <a:off x="684213" y="1879600"/>
            <a:ext cx="80645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buFontTx/>
              <a:buAutoNum type="arabicPeriod"/>
            </a:pPr>
            <a:r>
              <a:rPr lang="en-US" sz="2400">
                <a:solidFill>
                  <a:srgbClr val="000099"/>
                </a:solidFill>
              </a:rPr>
              <a:t>Cấu trúc lặp với số lần chưa biết trước.</a:t>
            </a:r>
          </a:p>
          <a:p>
            <a:pPr marL="342900" indent="-342900" algn="ctr" eaLnBrk="0" hangingPunct="0">
              <a:spcBef>
                <a:spcPct val="50000"/>
              </a:spcBef>
            </a:pPr>
            <a:r>
              <a:rPr lang="en-US" sz="2400">
                <a:solidFill>
                  <a:srgbClr val="660066"/>
                </a:solidFill>
              </a:rPr>
              <a:t>While</a:t>
            </a:r>
            <a:r>
              <a:rPr lang="en-US" sz="2400">
                <a:solidFill>
                  <a:srgbClr val="000099"/>
                </a:solidFill>
              </a:rPr>
              <a:t> &lt;</a:t>
            </a:r>
            <a:r>
              <a:rPr lang="en-US" sz="2400" i="1">
                <a:solidFill>
                  <a:srgbClr val="008000"/>
                </a:solidFill>
              </a:rPr>
              <a:t>điều kiện</a:t>
            </a:r>
            <a:r>
              <a:rPr lang="en-US" sz="2400">
                <a:solidFill>
                  <a:srgbClr val="000099"/>
                </a:solidFill>
              </a:rPr>
              <a:t>&gt; </a:t>
            </a:r>
            <a:r>
              <a:rPr lang="en-US" sz="2400">
                <a:solidFill>
                  <a:srgbClr val="660066"/>
                </a:solidFill>
              </a:rPr>
              <a:t>do</a:t>
            </a:r>
            <a:r>
              <a:rPr lang="en-US" sz="2400">
                <a:solidFill>
                  <a:srgbClr val="000099"/>
                </a:solidFill>
              </a:rPr>
              <a:t> &lt;</a:t>
            </a:r>
            <a:r>
              <a:rPr lang="en-US" sz="2400" i="1">
                <a:solidFill>
                  <a:srgbClr val="008000"/>
                </a:solidFill>
              </a:rPr>
              <a:t>câu lệnh</a:t>
            </a:r>
            <a:r>
              <a:rPr lang="en-US" sz="2400">
                <a:solidFill>
                  <a:srgbClr val="000099"/>
                </a:solidFill>
              </a:rPr>
              <a:t> &gt;; </a:t>
            </a:r>
          </a:p>
          <a:p>
            <a:pPr marL="342900" indent="-342900" eaLnBrk="0" hangingPunct="0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</a:rPr>
              <a:t>2. Khi thực hiện vòng lặp, </a:t>
            </a:r>
            <a:r>
              <a:rPr lang="en-US" sz="2400" i="1">
                <a:solidFill>
                  <a:srgbClr val="660066"/>
                </a:solidFill>
              </a:rPr>
              <a:t>điều kiện</a:t>
            </a:r>
            <a:r>
              <a:rPr lang="en-US" sz="2400" i="1">
                <a:solidFill>
                  <a:srgbClr val="000099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trong câu lệnh phải được thay đổi để sớm hay muộn giá trị của </a:t>
            </a:r>
            <a:r>
              <a:rPr lang="en-US" sz="2400" i="1">
                <a:solidFill>
                  <a:srgbClr val="660066"/>
                </a:solidFill>
              </a:rPr>
              <a:t>điều kiện</a:t>
            </a:r>
            <a:r>
              <a:rPr lang="en-US" sz="2400" i="1">
                <a:solidFill>
                  <a:srgbClr val="000099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được chuyển từ </a:t>
            </a:r>
            <a:r>
              <a:rPr lang="en-US" sz="2400" i="1">
                <a:solidFill>
                  <a:srgbClr val="660066"/>
                </a:solidFill>
              </a:rPr>
              <a:t>đúng</a:t>
            </a:r>
            <a:r>
              <a:rPr lang="en-US" sz="2400" i="1">
                <a:solidFill>
                  <a:srgbClr val="000099"/>
                </a:solidFill>
              </a:rPr>
              <a:t> </a:t>
            </a:r>
            <a:r>
              <a:rPr lang="en-US" sz="2400">
                <a:solidFill>
                  <a:srgbClr val="000099"/>
                </a:solidFill>
              </a:rPr>
              <a:t>sang </a:t>
            </a:r>
            <a:r>
              <a:rPr lang="en-US" sz="2400" i="1">
                <a:solidFill>
                  <a:srgbClr val="660066"/>
                </a:solidFill>
              </a:rPr>
              <a:t>sai, </a:t>
            </a:r>
            <a:r>
              <a:rPr lang="en-US" sz="2400">
                <a:solidFill>
                  <a:srgbClr val="0000CC"/>
                </a:solidFill>
              </a:rPr>
              <a:t>thì chương trình sẽ không “</a:t>
            </a:r>
            <a:r>
              <a:rPr lang="en-US" sz="2400">
                <a:solidFill>
                  <a:srgbClr val="660066"/>
                </a:solidFill>
              </a:rPr>
              <a:t>rơi</a:t>
            </a:r>
            <a:r>
              <a:rPr lang="en-US" sz="2400">
                <a:solidFill>
                  <a:srgbClr val="0000CC"/>
                </a:solidFill>
              </a:rPr>
              <a:t>” vào</a:t>
            </a:r>
            <a:r>
              <a:rPr lang="en-US" sz="2400" i="1">
                <a:solidFill>
                  <a:srgbClr val="0000CC"/>
                </a:solidFill>
              </a:rPr>
              <a:t> </a:t>
            </a:r>
            <a:r>
              <a:rPr lang="en-US" sz="2400">
                <a:solidFill>
                  <a:srgbClr val="660066"/>
                </a:solidFill>
              </a:rPr>
              <a:t>“vòng lặp vô tận”</a:t>
            </a:r>
          </a:p>
          <a:p>
            <a:pPr marL="342900" indent="-342900" algn="ctr" eaLnBrk="0" hangingPunct="0">
              <a:spcBef>
                <a:spcPct val="50000"/>
              </a:spcBef>
            </a:pPr>
            <a:endParaRPr lang="en-US" sz="2400">
              <a:solidFill>
                <a:srgbClr val="000099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68313" y="1628775"/>
            <a:ext cx="8424862" cy="35290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ffectLst>
            <a:prstShdw prst="shdw17" dist="17961" dir="2700000">
              <a:srgbClr val="004D00"/>
            </a:prst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/>
    </p:bldLst>
  </p:timing>
</p:sld>
</file>

<file path=ppt/theme/theme1.xml><?xml version="1.0" encoding="utf-8"?>
<a:theme xmlns:a="http://schemas.openxmlformats.org/drawingml/2006/main" name="1_Digital Dots">
  <a:themeElements>
    <a:clrScheme name="1_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1_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aper">
  <a:themeElements>
    <a:clrScheme name="Paper 1">
      <a:dk1>
        <a:srgbClr val="444D26"/>
      </a:dk1>
      <a:lt1>
        <a:srgbClr val="FFFFFF"/>
      </a:lt1>
      <a:dk2>
        <a:srgbClr val="000000"/>
      </a:dk2>
      <a:lt2>
        <a:srgbClr val="FEFAC9"/>
      </a:lt2>
      <a:accent1>
        <a:srgbClr val="A5B592"/>
      </a:accent1>
      <a:accent2>
        <a:srgbClr val="F3A447"/>
      </a:accent2>
      <a:accent3>
        <a:srgbClr val="AAAAAA"/>
      </a:accent3>
      <a:accent4>
        <a:srgbClr val="DADADA"/>
      </a:accent4>
      <a:accent5>
        <a:srgbClr val="CFD7C7"/>
      </a:accent5>
      <a:accent6>
        <a:srgbClr val="DC943F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per 1">
        <a:dk1>
          <a:srgbClr val="444D26"/>
        </a:dk1>
        <a:lt1>
          <a:srgbClr val="FFFFFF"/>
        </a:lt1>
        <a:dk2>
          <a:srgbClr val="000000"/>
        </a:dk2>
        <a:lt2>
          <a:srgbClr val="FEFAC9"/>
        </a:lt2>
        <a:accent1>
          <a:srgbClr val="A5B592"/>
        </a:accent1>
        <a:accent2>
          <a:srgbClr val="F3A447"/>
        </a:accent2>
        <a:accent3>
          <a:srgbClr val="AAAAAA"/>
        </a:accent3>
        <a:accent4>
          <a:srgbClr val="DADADA"/>
        </a:accent4>
        <a:accent5>
          <a:srgbClr val="CFD7C7"/>
        </a:accent5>
        <a:accent6>
          <a:srgbClr val="DC943F"/>
        </a:accent6>
        <a:hlink>
          <a:srgbClr val="8E58B6"/>
        </a:hlink>
        <a:folHlink>
          <a:srgbClr val="7F6F6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2198</TotalTime>
  <Words>252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1_Digital Dots</vt:lpstr>
      <vt:lpstr>Paper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Hoang Dung Co.,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 voi so lan chua biet truoc</dc:title>
  <dc:subject>Tin 8</dc:subject>
  <dc:creator>Dang Huu Hoang</dc:creator>
  <dc:description>Tin 11</dc:description>
  <cp:lastModifiedBy>Admin</cp:lastModifiedBy>
  <cp:revision>363</cp:revision>
  <dcterms:created xsi:type="dcterms:W3CDTF">2007-08-16T14:08:14Z</dcterms:created>
  <dcterms:modified xsi:type="dcterms:W3CDTF">2023-03-23T10:49:04Z</dcterms:modified>
  <cp:category>NSAS</cp:category>
</cp:coreProperties>
</file>